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9" r:id="rId3"/>
    <p:sldId id="262" r:id="rId4"/>
    <p:sldId id="263" r:id="rId5"/>
    <p:sldId id="264" r:id="rId6"/>
    <p:sldId id="266" r:id="rId7"/>
    <p:sldId id="267" r:id="rId8"/>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111" d="100"/>
          <a:sy n="111" d="100"/>
        </p:scale>
        <p:origin x="222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912629" y="1371600"/>
            <a:ext cx="5935540" cy="2696866"/>
          </a:xfrm>
        </p:spPr>
        <p:txBody>
          <a:bodyPr anchor="t">
            <a:normAutofit/>
          </a:bodyPr>
          <a:lstStyle>
            <a:lvl1pPr algn="l">
              <a:defRPr sz="4000"/>
            </a:lvl1pPr>
          </a:lstStyle>
          <a:p>
            <a:r>
              <a:rPr lang="en-US" dirty="0"/>
              <a:t>Click to edit Master title style</a:t>
            </a:r>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912629" y="4584879"/>
            <a:ext cx="593554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0D4E46AA-1EC0-4433-9956-E798E94A6FB7}" type="datetimeFigureOut">
              <a:rPr lang="en-US" smtClean="0"/>
              <a:t>4/25/2022</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10073836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0D4E46AA-1EC0-4433-9956-E798E94A6FB7}" type="datetimeFigureOut">
              <a:rPr lang="en-US" smtClean="0"/>
              <a:t>4/25/2022</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341535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198077" y="1401097"/>
            <a:ext cx="2155722" cy="4775865"/>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838200" y="1401097"/>
            <a:ext cx="8232058" cy="477586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0D4E46AA-1EC0-4433-9956-E798E94A6FB7}" type="datetimeFigureOut">
              <a:rPr lang="en-US" smtClean="0"/>
              <a:t>4/25/2022</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1541567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0D4E46AA-1EC0-4433-9956-E798E94A6FB7}" type="datetimeFigureOut">
              <a:rPr lang="en-US" smtClean="0"/>
              <a:t>4/25/2022</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37355231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912629" y="1709738"/>
            <a:ext cx="9214884" cy="3159974"/>
          </a:xfrm>
        </p:spPr>
        <p:txBody>
          <a:bodyPr anchor="b">
            <a:normAutofit/>
          </a:bodyPr>
          <a:lstStyle>
            <a:lvl1pPr>
              <a:defRPr sz="4800"/>
            </a:lvl1pPr>
          </a:lstStyle>
          <a:p>
            <a:r>
              <a:rPr lang="en-US" dirty="0"/>
              <a:t>Click to edit Master title style</a:t>
            </a:r>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912628" y="5018567"/>
            <a:ext cx="7907079" cy="1073889"/>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0D4E46AA-1EC0-4433-9956-E798E94A6FB7}" type="datetimeFigureOut">
              <a:rPr lang="en-US" smtClean="0"/>
              <a:t>4/25/2022</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1200072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914400" y="2849526"/>
            <a:ext cx="5105400" cy="321047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172200" y="2849526"/>
            <a:ext cx="5105400" cy="3210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0D4E46AA-1EC0-4433-9956-E798E94A6FB7}" type="datetimeFigureOut">
              <a:rPr lang="en-US" smtClean="0"/>
              <a:t>4/25/2022</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417350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912628" y="1371599"/>
            <a:ext cx="10442760" cy="939753"/>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912628" y="2311353"/>
            <a:ext cx="5084947"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912628" y="3006725"/>
            <a:ext cx="5084947" cy="31829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172200" y="2311353"/>
            <a:ext cx="5183188"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172200" y="3006725"/>
            <a:ext cx="5183188"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0D4E46AA-1EC0-4433-9956-E798E94A6FB7}" type="datetimeFigureOut">
              <a:rPr lang="en-US" smtClean="0"/>
              <a:t>4/25/2022</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7702465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0D4E46AA-1EC0-4433-9956-E798E94A6FB7}" type="datetimeFigureOut">
              <a:rPr lang="en-US" smtClean="0"/>
              <a:t>4/25/2022</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25893065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0D4E46AA-1EC0-4433-9956-E798E94A6FB7}" type="datetimeFigureOut">
              <a:rPr lang="en-US" smtClean="0"/>
              <a:t>4/25/2022</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7663955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912628" y="1463038"/>
            <a:ext cx="3859397" cy="1471548"/>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5183188" y="987425"/>
            <a:ext cx="6172200" cy="487362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0D4E46AA-1EC0-4433-9956-E798E94A6FB7}" type="datetimeFigureOut">
              <a:rPr lang="en-US" smtClean="0"/>
              <a:t>4/25/2022</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13775640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912628" y="1463038"/>
            <a:ext cx="3859397" cy="1471548"/>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0D4E46AA-1EC0-4433-9956-E798E94A6FB7}" type="datetimeFigureOut">
              <a:rPr lang="en-US" smtClean="0"/>
              <a:t>4/25/2022</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42286903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914400" y="1371600"/>
            <a:ext cx="10363200" cy="1314443"/>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914399" y="2853369"/>
            <a:ext cx="10363200" cy="308846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912628"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0D4E46AA-1EC0-4433-9956-E798E94A6FB7}" type="datetimeFigureOut">
              <a:rPr lang="en-US" smtClean="0"/>
              <a:pPr/>
              <a:t>4/25/2022</a:t>
            </a:fld>
            <a:endParaRPr lang="en-US" dirty="0"/>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70C38C08-47C7-4847-B0BE-B9D8DEEB3D1B}" type="slidenum">
              <a:rPr lang="en-US" smtClean="0"/>
              <a:pPr/>
              <a:t>‹#›</a:t>
            </a:fld>
            <a:endParaRPr lang="en-US" dirty="0"/>
          </a:p>
        </p:txBody>
      </p:sp>
      <p:cxnSp>
        <p:nvCxnSpPr>
          <p:cNvPr id="7" name="Straight Connector 6">
            <a:extLst>
              <a:ext uri="{FF2B5EF4-FFF2-40B4-BE49-F238E27FC236}">
                <a16:creationId xmlns:a16="http://schemas.microsoft.com/office/drawing/2014/main" id="{F209B62C-3402-4623-9A7C-AA048B56F8C3}"/>
              </a:ext>
            </a:extLst>
          </p:cNvPr>
          <p:cNvCxnSpPr>
            <a:cxnSpLocks/>
          </p:cNvCxnSpPr>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5467895"/>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274320" indent="0" algn="l" defTabSz="914400" rtl="0" eaLnBrk="1" latinLnBrk="0" hangingPunct="1">
        <a:lnSpc>
          <a:spcPct val="120000"/>
        </a:lnSpc>
        <a:spcBef>
          <a:spcPts val="500"/>
        </a:spcBef>
        <a:buSzPct val="87000"/>
        <a:buFontTx/>
        <a:buNone/>
        <a:defRPr sz="1800" kern="1200">
          <a:solidFill>
            <a:schemeClr val="tx1"/>
          </a:solidFill>
          <a:latin typeface="+mn-lt"/>
          <a:ea typeface="+mn-ea"/>
          <a:cs typeface="+mn-cs"/>
        </a:defRPr>
      </a:lvl2pPr>
      <a:lvl3pPr marL="54864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594360" indent="0" algn="l" defTabSz="914400" rtl="0" eaLnBrk="1" latinLnBrk="0" hangingPunct="1">
        <a:lnSpc>
          <a:spcPct val="120000"/>
        </a:lnSpc>
        <a:spcBef>
          <a:spcPts val="500"/>
        </a:spcBef>
        <a:buSzPct val="87000"/>
        <a:buFontTx/>
        <a:buNone/>
        <a:defRPr sz="1400" kern="1200">
          <a:solidFill>
            <a:schemeClr val="tx1"/>
          </a:solidFill>
          <a:latin typeface="+mn-lt"/>
          <a:ea typeface="+mn-ea"/>
          <a:cs typeface="+mn-cs"/>
        </a:defRPr>
      </a:lvl4pPr>
      <a:lvl5pPr marL="822960"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Video 2">
            <a:extLst>
              <a:ext uri="{FF2B5EF4-FFF2-40B4-BE49-F238E27FC236}">
                <a16:creationId xmlns:a16="http://schemas.microsoft.com/office/drawing/2014/main" id="{4F2160D1-5E63-B0B2-3C4D-CD3BA0E6412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t="284" r="-1" b="-1"/>
          <a:stretch/>
        </p:blipFill>
        <p:spPr>
          <a:xfrm>
            <a:off x="20" y="10"/>
            <a:ext cx="12191979" cy="6857990"/>
          </a:xfrm>
          <a:prstGeom prst="rect">
            <a:avLst/>
          </a:prstGeom>
        </p:spPr>
      </p:pic>
      <p:sp>
        <p:nvSpPr>
          <p:cNvPr id="13" name="Rectangle 12">
            <a:extLst>
              <a:ext uri="{FF2B5EF4-FFF2-40B4-BE49-F238E27FC236}">
                <a16:creationId xmlns:a16="http://schemas.microsoft.com/office/drawing/2014/main" id="{46660C7E-A469-43A4-B89B-E1B89168BD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648484" y="0"/>
            <a:ext cx="8543515" cy="6858000"/>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BC0FED-4C4A-4AF9-A53B-5069FA837C2A}"/>
              </a:ext>
            </a:extLst>
          </p:cNvPr>
          <p:cNvSpPr>
            <a:spLocks noGrp="1"/>
          </p:cNvSpPr>
          <p:nvPr>
            <p:ph type="ctrTitle"/>
          </p:nvPr>
        </p:nvSpPr>
        <p:spPr>
          <a:xfrm>
            <a:off x="6553163" y="2810107"/>
            <a:ext cx="4761571" cy="2981093"/>
          </a:xfrm>
        </p:spPr>
        <p:txBody>
          <a:bodyPr anchor="b">
            <a:normAutofit/>
          </a:bodyPr>
          <a:lstStyle/>
          <a:p>
            <a:pPr algn="r"/>
            <a:r>
              <a:rPr lang="en-US" dirty="0">
                <a:solidFill>
                  <a:srgbClr val="FFFFFF"/>
                </a:solidFill>
              </a:rPr>
              <a:t>Teamwork &amp; Git</a:t>
            </a:r>
            <a:endParaRPr lang="pt-BR" dirty="0">
              <a:solidFill>
                <a:srgbClr val="FFFFFF"/>
              </a:solidFill>
            </a:endParaRPr>
          </a:p>
        </p:txBody>
      </p:sp>
      <p:sp>
        <p:nvSpPr>
          <p:cNvPr id="6" name="Subtitle 5">
            <a:extLst>
              <a:ext uri="{FF2B5EF4-FFF2-40B4-BE49-F238E27FC236}">
                <a16:creationId xmlns:a16="http://schemas.microsoft.com/office/drawing/2014/main" id="{185D9B15-3EF8-42A0-AD98-BC0EFCCBF824}"/>
              </a:ext>
            </a:extLst>
          </p:cNvPr>
          <p:cNvSpPr>
            <a:spLocks noGrp="1"/>
          </p:cNvSpPr>
          <p:nvPr>
            <p:ph type="subTitle" idx="1"/>
          </p:nvPr>
        </p:nvSpPr>
        <p:spPr>
          <a:xfrm>
            <a:off x="6553163" y="1420093"/>
            <a:ext cx="4761571" cy="1253490"/>
          </a:xfrm>
        </p:spPr>
        <p:txBody>
          <a:bodyPr anchor="t">
            <a:normAutofit/>
          </a:bodyPr>
          <a:lstStyle/>
          <a:p>
            <a:pPr algn="r"/>
            <a:r>
              <a:rPr lang="en-US" dirty="0">
                <a:solidFill>
                  <a:srgbClr val="FFFFFF"/>
                </a:solidFill>
              </a:rPr>
              <a:t>How to Use GitHub in a Team</a:t>
            </a:r>
            <a:endParaRPr lang="pt-BR" dirty="0">
              <a:solidFill>
                <a:srgbClr val="FFFFFF"/>
              </a:solidFill>
            </a:endParaRPr>
          </a:p>
        </p:txBody>
      </p:sp>
      <p:cxnSp>
        <p:nvCxnSpPr>
          <p:cNvPr id="15" name="Straight Connector 14">
            <a:extLst>
              <a:ext uri="{FF2B5EF4-FFF2-40B4-BE49-F238E27FC236}">
                <a16:creationId xmlns:a16="http://schemas.microsoft.com/office/drawing/2014/main" id="{F3E6ADA4-E13B-4321-B82C-14979EC208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222043"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5562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5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mute="1">
                <p:cTn id="12" repeatCount="indefinite" fill="hold" display="0">
                  <p:stCondLst>
                    <p:cond delay="indefinite"/>
                  </p:stCondLst>
                </p:cTn>
                <p:tgtEl>
                  <p:spTgt spid="3"/>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603C66-6F72-4E67-8C00-30DD55998B08}"/>
              </a:ext>
            </a:extLst>
          </p:cNvPr>
          <p:cNvSpPr>
            <a:spLocks noGrp="1"/>
          </p:cNvSpPr>
          <p:nvPr>
            <p:ph type="title"/>
          </p:nvPr>
        </p:nvSpPr>
        <p:spPr>
          <a:xfrm>
            <a:off x="912628" y="1463038"/>
            <a:ext cx="4746300" cy="1471548"/>
          </a:xfrm>
        </p:spPr>
        <p:txBody>
          <a:bodyPr/>
          <a:lstStyle/>
          <a:p>
            <a:r>
              <a:rPr lang="en-US" dirty="0"/>
              <a:t>Git Flow Branch Strategy</a:t>
            </a:r>
            <a:endParaRPr lang="pt-BR" dirty="0"/>
          </a:p>
        </p:txBody>
      </p:sp>
      <p:sp>
        <p:nvSpPr>
          <p:cNvPr id="6" name="Text Placeholder 5">
            <a:extLst>
              <a:ext uri="{FF2B5EF4-FFF2-40B4-BE49-F238E27FC236}">
                <a16:creationId xmlns:a16="http://schemas.microsoft.com/office/drawing/2014/main" id="{B246AF95-A9E6-4377-9775-1F96BB0D0FD4}"/>
              </a:ext>
            </a:extLst>
          </p:cNvPr>
          <p:cNvSpPr>
            <a:spLocks noGrp="1"/>
          </p:cNvSpPr>
          <p:nvPr>
            <p:ph type="body" sz="half" idx="2"/>
          </p:nvPr>
        </p:nvSpPr>
        <p:spPr>
          <a:xfrm>
            <a:off x="912628" y="2510288"/>
            <a:ext cx="3859397" cy="3631720"/>
          </a:xfrm>
        </p:spPr>
        <p:txBody>
          <a:bodyPr/>
          <a:lstStyle/>
          <a:p>
            <a:r>
              <a:rPr lang="en-US" dirty="0"/>
              <a:t>The main idea behind the branching strategy is to isolate your work into different types of branches.</a:t>
            </a:r>
          </a:p>
          <a:p>
            <a:r>
              <a:rPr lang="en-US" dirty="0"/>
              <a:t>The main branch contains your production-ready code.</a:t>
            </a:r>
          </a:p>
          <a:p>
            <a:r>
              <a:rPr lang="en-US" dirty="0"/>
              <a:t>The other branches, feature branches, should contain work on new features and bug fixes and will be merged back into the main branch when the work is finished and properly reviewed.</a:t>
            </a:r>
          </a:p>
        </p:txBody>
      </p:sp>
      <p:pic>
        <p:nvPicPr>
          <p:cNvPr id="7" name="Picture 4">
            <a:extLst>
              <a:ext uri="{FF2B5EF4-FFF2-40B4-BE49-F238E27FC236}">
                <a16:creationId xmlns:a16="http://schemas.microsoft.com/office/drawing/2014/main" id="{8A08B7B8-B567-4A6C-A4F3-24397A68B30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176513" y="153767"/>
            <a:ext cx="4942936" cy="65504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53218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603C66-6F72-4E67-8C00-30DD55998B08}"/>
              </a:ext>
            </a:extLst>
          </p:cNvPr>
          <p:cNvSpPr>
            <a:spLocks noGrp="1"/>
          </p:cNvSpPr>
          <p:nvPr>
            <p:ph type="title"/>
          </p:nvPr>
        </p:nvSpPr>
        <p:spPr>
          <a:xfrm>
            <a:off x="912628" y="1463038"/>
            <a:ext cx="4746300" cy="1471548"/>
          </a:xfrm>
        </p:spPr>
        <p:txBody>
          <a:bodyPr/>
          <a:lstStyle/>
          <a:p>
            <a:r>
              <a:rPr lang="en-US" dirty="0"/>
              <a:t>What about us?</a:t>
            </a:r>
            <a:endParaRPr lang="pt-BR" dirty="0"/>
          </a:p>
        </p:txBody>
      </p:sp>
      <p:sp>
        <p:nvSpPr>
          <p:cNvPr id="6" name="Text Placeholder 5">
            <a:extLst>
              <a:ext uri="{FF2B5EF4-FFF2-40B4-BE49-F238E27FC236}">
                <a16:creationId xmlns:a16="http://schemas.microsoft.com/office/drawing/2014/main" id="{B246AF95-A9E6-4377-9775-1F96BB0D0FD4}"/>
              </a:ext>
            </a:extLst>
          </p:cNvPr>
          <p:cNvSpPr>
            <a:spLocks noGrp="1"/>
          </p:cNvSpPr>
          <p:nvPr>
            <p:ph type="body" sz="half" idx="2"/>
          </p:nvPr>
        </p:nvSpPr>
        <p:spPr>
          <a:xfrm>
            <a:off x="912628" y="2510288"/>
            <a:ext cx="3859397" cy="3631720"/>
          </a:xfrm>
        </p:spPr>
        <p:txBody>
          <a:bodyPr/>
          <a:lstStyle/>
          <a:p>
            <a:r>
              <a:rPr lang="en-US" dirty="0"/>
              <a:t>Same flow… but simpler</a:t>
            </a:r>
          </a:p>
        </p:txBody>
      </p:sp>
      <p:pic>
        <p:nvPicPr>
          <p:cNvPr id="9" name="Content Placeholder 6">
            <a:extLst>
              <a:ext uri="{FF2B5EF4-FFF2-40B4-BE49-F238E27FC236}">
                <a16:creationId xmlns:a16="http://schemas.microsoft.com/office/drawing/2014/main" id="{749BEBC4-B086-49E3-BB02-B85BD975D4B3}"/>
              </a:ext>
            </a:extLst>
          </p:cNvPr>
          <p:cNvPicPr>
            <a:picLocks noGrp="1" noChangeAspect="1"/>
          </p:cNvPicPr>
          <p:nvPr>
            <p:ph idx="1"/>
          </p:nvPr>
        </p:nvPicPr>
        <p:blipFill>
          <a:blip r:embed="rId2"/>
          <a:stretch>
            <a:fillRect/>
          </a:stretch>
        </p:blipFill>
        <p:spPr>
          <a:xfrm>
            <a:off x="6096001" y="204605"/>
            <a:ext cx="4298830" cy="6511588"/>
          </a:xfrm>
          <a:prstGeom prst="rect">
            <a:avLst/>
          </a:prstGeom>
        </p:spPr>
      </p:pic>
    </p:spTree>
    <p:extLst>
      <p:ext uri="{BB962C8B-B14F-4D97-AF65-F5344CB8AC3E}">
        <p14:creationId xmlns:p14="http://schemas.microsoft.com/office/powerpoint/2010/main" val="3569599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F209B62C-3402-4623-9A7C-AA048B56F8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177D4B06-3A36-47CE-A818-374C753A4C41}"/>
              </a:ext>
            </a:extLst>
          </p:cNvPr>
          <p:cNvSpPr>
            <a:spLocks noGrp="1"/>
          </p:cNvSpPr>
          <p:nvPr>
            <p:ph type="title"/>
          </p:nvPr>
        </p:nvSpPr>
        <p:spPr>
          <a:xfrm>
            <a:off x="990600" y="1420989"/>
            <a:ext cx="10208830" cy="744242"/>
          </a:xfrm>
        </p:spPr>
        <p:txBody>
          <a:bodyPr vert="horz" lIns="91440" tIns="45720" rIns="91440" bIns="45720" rtlCol="0" anchor="b">
            <a:normAutofit/>
          </a:bodyPr>
          <a:lstStyle/>
          <a:p>
            <a:r>
              <a:rPr lang="en-US" dirty="0"/>
              <a:t>You already know</a:t>
            </a:r>
          </a:p>
        </p:txBody>
      </p:sp>
      <p:sp>
        <p:nvSpPr>
          <p:cNvPr id="7" name="Rectangle 1">
            <a:extLst>
              <a:ext uri="{FF2B5EF4-FFF2-40B4-BE49-F238E27FC236}">
                <a16:creationId xmlns:a16="http://schemas.microsoft.com/office/drawing/2014/main" id="{B0F4AB4F-A92B-4886-8CC2-9CF08F304CDF}"/>
              </a:ext>
            </a:extLst>
          </p:cNvPr>
          <p:cNvSpPr>
            <a:spLocks noGrp="1" noChangeArrowheads="1"/>
          </p:cNvSpPr>
          <p:nvPr>
            <p:ph idx="1"/>
          </p:nvPr>
        </p:nvSpPr>
        <p:spPr bwMode="auto">
          <a:xfrm>
            <a:off x="990600" y="2949344"/>
            <a:ext cx="10208830" cy="389080"/>
          </a:xfrm>
          <a:prstGeom prst="rect">
            <a:avLst/>
          </a:prstGeom>
        </p:spPr>
        <p:txBody>
          <a:bodyPr vert="horz" lIns="91440" tIns="45720" rIns="91440" bIns="45720" rtlCol="0" anchor="b">
            <a:normAutofit lnSpcReduction="10000"/>
          </a:bodyPr>
          <a:lstStyle/>
          <a:p>
            <a:pPr>
              <a:lnSpc>
                <a:spcPct val="100000"/>
              </a:lnSpc>
              <a:spcBef>
                <a:spcPct val="0"/>
              </a:spcBef>
              <a:buNone/>
            </a:pPr>
            <a:r>
              <a:rPr lang="en-US" altLang="pt-BR" dirty="0">
                <a:latin typeface="+mj-lt"/>
                <a:ea typeface="+mj-ea"/>
                <a:cs typeface="+mj-cs"/>
              </a:rPr>
              <a:t>$ git clone </a:t>
            </a:r>
            <a:r>
              <a:rPr lang="en-US" altLang="pt-BR" dirty="0" err="1">
                <a:latin typeface="+mj-lt"/>
                <a:ea typeface="+mj-ea"/>
                <a:cs typeface="+mj-cs"/>
              </a:rPr>
              <a:t>git@github.com:acremonezi</a:t>
            </a:r>
            <a:r>
              <a:rPr lang="en-US" altLang="pt-BR" dirty="0">
                <a:latin typeface="+mj-lt"/>
                <a:ea typeface="+mj-ea"/>
                <a:cs typeface="+mj-cs"/>
              </a:rPr>
              <a:t>/</a:t>
            </a:r>
            <a:r>
              <a:rPr lang="en-US" altLang="pt-BR" dirty="0" err="1">
                <a:latin typeface="+mj-lt"/>
                <a:ea typeface="+mj-ea"/>
                <a:cs typeface="+mj-cs"/>
              </a:rPr>
              <a:t>Projeto-Integrador-em-Computacao-II.git</a:t>
            </a:r>
            <a:endParaRPr lang="en-US" altLang="pt-BR" dirty="0">
              <a:latin typeface="+mj-lt"/>
              <a:ea typeface="+mj-ea"/>
              <a:cs typeface="+mj-cs"/>
            </a:endParaRPr>
          </a:p>
        </p:txBody>
      </p:sp>
      <p:cxnSp>
        <p:nvCxnSpPr>
          <p:cNvPr id="16" name="Straight Connector 15">
            <a:extLst>
              <a:ext uri="{FF2B5EF4-FFF2-40B4-BE49-F238E27FC236}">
                <a16:creationId xmlns:a16="http://schemas.microsoft.com/office/drawing/2014/main" id="{84EE7F79-08E8-405E-9B6D-B1560F34848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1585" y="1027306"/>
            <a:ext cx="10208830"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774064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BDA151C-5770-45E4-AAFF-59E7F4038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a:extLst>
              <a:ext uri="{FF2B5EF4-FFF2-40B4-BE49-F238E27FC236}">
                <a16:creationId xmlns:a16="http://schemas.microsoft.com/office/drawing/2014/main" id="{177D4B06-3A36-47CE-A818-374C753A4C41}"/>
              </a:ext>
            </a:extLst>
          </p:cNvPr>
          <p:cNvSpPr>
            <a:spLocks noGrp="1"/>
          </p:cNvSpPr>
          <p:nvPr>
            <p:ph type="title"/>
          </p:nvPr>
        </p:nvSpPr>
        <p:spPr>
          <a:xfrm>
            <a:off x="914399" y="1320272"/>
            <a:ext cx="3862865" cy="4470928"/>
          </a:xfrm>
        </p:spPr>
        <p:txBody>
          <a:bodyPr vert="horz" lIns="91440" tIns="45720" rIns="91440" bIns="45720" rtlCol="0" anchor="b">
            <a:normAutofit/>
          </a:bodyPr>
          <a:lstStyle/>
          <a:p>
            <a:r>
              <a:rPr lang="en-US" dirty="0"/>
              <a:t>Now... creating branches</a:t>
            </a:r>
          </a:p>
        </p:txBody>
      </p:sp>
      <p:cxnSp>
        <p:nvCxnSpPr>
          <p:cNvPr id="23" name="Straight Connector 22">
            <a:extLst>
              <a:ext uri="{FF2B5EF4-FFF2-40B4-BE49-F238E27FC236}">
                <a16:creationId xmlns:a16="http://schemas.microsoft.com/office/drawing/2014/main" id="{9BDAFE29-04A0-463D-818A-CF92F3272E2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770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7" name="Rectangle 1">
            <a:extLst>
              <a:ext uri="{FF2B5EF4-FFF2-40B4-BE49-F238E27FC236}">
                <a16:creationId xmlns:a16="http://schemas.microsoft.com/office/drawing/2014/main" id="{B0F4AB4F-A92B-4886-8CC2-9CF08F304CDF}"/>
              </a:ext>
            </a:extLst>
          </p:cNvPr>
          <p:cNvSpPr>
            <a:spLocks noGrp="1" noChangeArrowheads="1"/>
          </p:cNvSpPr>
          <p:nvPr>
            <p:ph idx="1"/>
          </p:nvPr>
        </p:nvSpPr>
        <p:spPr bwMode="auto">
          <a:xfrm>
            <a:off x="6400800" y="1366284"/>
            <a:ext cx="4796346" cy="4416409"/>
          </a:xfrm>
          <a:prstGeom prst="rect">
            <a:avLst/>
          </a:prstGeom>
        </p:spPr>
        <p:txBody>
          <a:bodyPr vert="horz" lIns="91440" tIns="45720" rIns="91440" bIns="45720" rtlCol="0" anchor="t" anchorCtr="0">
            <a:normAutofit/>
          </a:bodyPr>
          <a:lstStyle/>
          <a:p>
            <a:pPr>
              <a:spcBef>
                <a:spcPct val="0"/>
              </a:spcBef>
              <a:spcAft>
                <a:spcPts val="600"/>
              </a:spcAft>
              <a:buNone/>
            </a:pPr>
            <a:r>
              <a:rPr lang="en-US" altLang="pt-BR" dirty="0">
                <a:latin typeface="+mj-lt"/>
                <a:ea typeface="+mj-ea"/>
                <a:cs typeface="+mj-cs"/>
              </a:rPr>
              <a:t>The branch name should contain the part you plan to add, as well as your name so you have no conflicts with your teammates</a:t>
            </a:r>
          </a:p>
          <a:p>
            <a:pPr>
              <a:spcBef>
                <a:spcPct val="0"/>
              </a:spcBef>
              <a:spcAft>
                <a:spcPts val="600"/>
              </a:spcAft>
              <a:buNone/>
            </a:pPr>
            <a:endParaRPr lang="en-US" altLang="pt-BR" dirty="0">
              <a:latin typeface="+mj-lt"/>
              <a:ea typeface="+mj-ea"/>
              <a:cs typeface="+mj-cs"/>
            </a:endParaRPr>
          </a:p>
          <a:p>
            <a:pPr>
              <a:spcBef>
                <a:spcPct val="0"/>
              </a:spcBef>
              <a:spcAft>
                <a:spcPts val="600"/>
              </a:spcAft>
              <a:buNone/>
            </a:pPr>
            <a:r>
              <a:rPr lang="en-US" altLang="pt-BR" dirty="0">
                <a:latin typeface="+mj-lt"/>
                <a:ea typeface="+mj-ea"/>
                <a:cs typeface="+mj-cs"/>
              </a:rPr>
              <a:t>git branch [branch]</a:t>
            </a:r>
          </a:p>
          <a:p>
            <a:pPr>
              <a:spcBef>
                <a:spcPct val="0"/>
              </a:spcBef>
              <a:spcAft>
                <a:spcPts val="600"/>
              </a:spcAft>
              <a:buNone/>
            </a:pPr>
            <a:endParaRPr lang="en-US" altLang="pt-BR" dirty="0">
              <a:latin typeface="+mj-lt"/>
              <a:ea typeface="+mj-ea"/>
              <a:cs typeface="+mj-cs"/>
            </a:endParaRPr>
          </a:p>
          <a:p>
            <a:pPr>
              <a:spcBef>
                <a:spcPct val="0"/>
              </a:spcBef>
              <a:spcAft>
                <a:spcPts val="600"/>
              </a:spcAft>
              <a:buNone/>
            </a:pPr>
            <a:r>
              <a:rPr lang="en-US" altLang="pt-BR" dirty="0">
                <a:latin typeface="+mj-lt"/>
                <a:ea typeface="+mj-ea"/>
                <a:cs typeface="+mj-cs"/>
              </a:rPr>
              <a:t>$ git branch 1-danilo-readme-edit</a:t>
            </a:r>
          </a:p>
          <a:p>
            <a:pPr>
              <a:spcBef>
                <a:spcPct val="0"/>
              </a:spcBef>
              <a:spcAft>
                <a:spcPts val="600"/>
              </a:spcAft>
              <a:buNone/>
            </a:pPr>
            <a:endParaRPr lang="en-US" altLang="pt-BR" dirty="0">
              <a:latin typeface="+mj-lt"/>
              <a:ea typeface="+mj-ea"/>
              <a:cs typeface="+mj-cs"/>
            </a:endParaRPr>
          </a:p>
          <a:p>
            <a:pPr>
              <a:spcBef>
                <a:spcPct val="0"/>
              </a:spcBef>
              <a:spcAft>
                <a:spcPts val="600"/>
              </a:spcAft>
              <a:buNone/>
            </a:pPr>
            <a:endParaRPr lang="en-US" altLang="pt-BR" dirty="0">
              <a:latin typeface="+mj-lt"/>
              <a:ea typeface="+mj-ea"/>
              <a:cs typeface="+mj-cs"/>
            </a:endParaRPr>
          </a:p>
        </p:txBody>
      </p:sp>
    </p:spTree>
    <p:extLst>
      <p:ext uri="{BB962C8B-B14F-4D97-AF65-F5344CB8AC3E}">
        <p14:creationId xmlns:p14="http://schemas.microsoft.com/office/powerpoint/2010/main" val="364401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063F27BC-7079-4FF7-8F7C-ABC82FA3C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177D4B06-3A36-47CE-A818-374C753A4C41}"/>
              </a:ext>
            </a:extLst>
          </p:cNvPr>
          <p:cNvSpPr>
            <a:spLocks noGrp="1"/>
          </p:cNvSpPr>
          <p:nvPr>
            <p:ph type="title"/>
          </p:nvPr>
        </p:nvSpPr>
        <p:spPr>
          <a:xfrm>
            <a:off x="914400" y="914400"/>
            <a:ext cx="4694904" cy="2881221"/>
          </a:xfrm>
        </p:spPr>
        <p:txBody>
          <a:bodyPr vert="horz" lIns="91440" tIns="45720" rIns="91440" bIns="45720" rtlCol="0" anchor="t">
            <a:normAutofit/>
          </a:bodyPr>
          <a:lstStyle/>
          <a:p>
            <a:r>
              <a:rPr lang="en-US" dirty="0"/>
              <a:t>... switching branches</a:t>
            </a:r>
          </a:p>
        </p:txBody>
      </p:sp>
      <p:sp>
        <p:nvSpPr>
          <p:cNvPr id="7" name="Rectangle 1">
            <a:extLst>
              <a:ext uri="{FF2B5EF4-FFF2-40B4-BE49-F238E27FC236}">
                <a16:creationId xmlns:a16="http://schemas.microsoft.com/office/drawing/2014/main" id="{B0F4AB4F-A92B-4886-8CC2-9CF08F304CDF}"/>
              </a:ext>
            </a:extLst>
          </p:cNvPr>
          <p:cNvSpPr>
            <a:spLocks noGrp="1" noChangeArrowheads="1"/>
          </p:cNvSpPr>
          <p:nvPr>
            <p:ph idx="1"/>
          </p:nvPr>
        </p:nvSpPr>
        <p:spPr bwMode="auto">
          <a:xfrm>
            <a:off x="6400800" y="960120"/>
            <a:ext cx="4677696" cy="4335780"/>
          </a:xfrm>
          <a:prstGeom prst="rect">
            <a:avLst/>
          </a:prstGeom>
        </p:spPr>
        <p:txBody>
          <a:bodyPr vert="horz" lIns="91440" tIns="45720" rIns="91440" bIns="45720" rtlCol="0" anchorCtr="0">
            <a:normAutofit/>
          </a:bodyPr>
          <a:lstStyle/>
          <a:p>
            <a:pPr>
              <a:spcBef>
                <a:spcPct val="0"/>
              </a:spcBef>
              <a:spcAft>
                <a:spcPts val="600"/>
              </a:spcAft>
              <a:buNone/>
            </a:pPr>
            <a:r>
              <a:rPr lang="en-US" altLang="pt-BR" dirty="0">
                <a:latin typeface="+mj-lt"/>
                <a:ea typeface="+mj-ea"/>
                <a:cs typeface="+mj-cs"/>
              </a:rPr>
              <a:t>After creating the branch you have to switch to using that branch</a:t>
            </a:r>
          </a:p>
          <a:p>
            <a:pPr>
              <a:spcBef>
                <a:spcPct val="0"/>
              </a:spcBef>
              <a:spcAft>
                <a:spcPts val="600"/>
              </a:spcAft>
              <a:buNone/>
            </a:pPr>
            <a:endParaRPr lang="en-US" altLang="pt-BR" dirty="0">
              <a:latin typeface="+mj-lt"/>
              <a:ea typeface="+mj-ea"/>
              <a:cs typeface="+mj-cs"/>
            </a:endParaRPr>
          </a:p>
          <a:p>
            <a:pPr>
              <a:spcBef>
                <a:spcPct val="0"/>
              </a:spcBef>
              <a:spcAft>
                <a:spcPts val="600"/>
              </a:spcAft>
              <a:buNone/>
            </a:pPr>
            <a:r>
              <a:rPr lang="en-US" altLang="pt-BR" dirty="0">
                <a:latin typeface="+mj-lt"/>
                <a:ea typeface="+mj-ea"/>
                <a:cs typeface="+mj-cs"/>
              </a:rPr>
              <a:t>git checkout [branch name]</a:t>
            </a:r>
          </a:p>
          <a:p>
            <a:pPr>
              <a:spcBef>
                <a:spcPct val="0"/>
              </a:spcBef>
              <a:spcAft>
                <a:spcPts val="600"/>
              </a:spcAft>
              <a:buNone/>
            </a:pPr>
            <a:endParaRPr lang="en-US" altLang="pt-BR" dirty="0">
              <a:latin typeface="+mj-lt"/>
              <a:ea typeface="+mj-ea"/>
              <a:cs typeface="+mj-cs"/>
            </a:endParaRPr>
          </a:p>
          <a:p>
            <a:pPr>
              <a:spcBef>
                <a:spcPct val="0"/>
              </a:spcBef>
              <a:spcAft>
                <a:spcPts val="600"/>
              </a:spcAft>
              <a:buNone/>
            </a:pPr>
            <a:r>
              <a:rPr lang="en-US" altLang="pt-BR" dirty="0">
                <a:latin typeface="+mj-lt"/>
                <a:ea typeface="+mj-ea"/>
                <a:cs typeface="+mj-cs"/>
              </a:rPr>
              <a:t>$ git checkout 1-danilo-readme-edit</a:t>
            </a:r>
          </a:p>
          <a:p>
            <a:pPr>
              <a:spcBef>
                <a:spcPct val="0"/>
              </a:spcBef>
              <a:spcAft>
                <a:spcPts val="600"/>
              </a:spcAft>
              <a:buNone/>
            </a:pPr>
            <a:endParaRPr lang="en-US" altLang="pt-BR" dirty="0">
              <a:latin typeface="+mj-lt"/>
              <a:ea typeface="+mj-ea"/>
              <a:cs typeface="+mj-cs"/>
            </a:endParaRPr>
          </a:p>
        </p:txBody>
      </p:sp>
      <p:cxnSp>
        <p:nvCxnSpPr>
          <p:cNvPr id="23" name="Straight Connector 22">
            <a:extLst>
              <a:ext uri="{FF2B5EF4-FFF2-40B4-BE49-F238E27FC236}">
                <a16:creationId xmlns:a16="http://schemas.microsoft.com/office/drawing/2014/main" id="{61AF2F3F-06F0-42E3-8F72-36BEDCB694F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2570" y="5821999"/>
            <a:ext cx="1020883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10" name="Title 4">
            <a:extLst>
              <a:ext uri="{FF2B5EF4-FFF2-40B4-BE49-F238E27FC236}">
                <a16:creationId xmlns:a16="http://schemas.microsoft.com/office/drawing/2014/main" id="{FA85EB8D-89C9-41BF-8508-E9EC15CD6121}"/>
              </a:ext>
            </a:extLst>
          </p:cNvPr>
          <p:cNvSpPr txBox="1">
            <a:spLocks/>
          </p:cNvSpPr>
          <p:nvPr/>
        </p:nvSpPr>
        <p:spPr>
          <a:xfrm>
            <a:off x="992570" y="4954689"/>
            <a:ext cx="10208830" cy="744242"/>
          </a:xfrm>
          <a:prstGeom prst="rect">
            <a:avLst/>
          </a:prstGeom>
        </p:spPr>
        <p:txBody>
          <a:bodyPr vert="horz" lIns="91440" tIns="45720" rIns="91440" bIns="45720" rtlCol="0" anchor="b">
            <a:normAutofit/>
          </a:bodyPr>
          <a:lst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a:lstStyle>
          <a:p>
            <a:pPr algn="ctr"/>
            <a:r>
              <a:rPr lang="en-US" dirty="0"/>
              <a:t>… do some coding …</a:t>
            </a:r>
          </a:p>
        </p:txBody>
      </p:sp>
    </p:spTree>
    <p:extLst>
      <p:ext uri="{BB962C8B-B14F-4D97-AF65-F5344CB8AC3E}">
        <p14:creationId xmlns:p14="http://schemas.microsoft.com/office/powerpoint/2010/main" val="13950673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DBDA151C-5770-45E4-AAFF-59E7F4038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a:extLst>
              <a:ext uri="{FF2B5EF4-FFF2-40B4-BE49-F238E27FC236}">
                <a16:creationId xmlns:a16="http://schemas.microsoft.com/office/drawing/2014/main" id="{177D4B06-3A36-47CE-A818-374C753A4C41}"/>
              </a:ext>
            </a:extLst>
          </p:cNvPr>
          <p:cNvSpPr>
            <a:spLocks noGrp="1"/>
          </p:cNvSpPr>
          <p:nvPr>
            <p:ph type="title"/>
          </p:nvPr>
        </p:nvSpPr>
        <p:spPr>
          <a:xfrm>
            <a:off x="914401" y="914399"/>
            <a:ext cx="3543300" cy="4578624"/>
          </a:xfrm>
        </p:spPr>
        <p:txBody>
          <a:bodyPr vert="horz" lIns="91440" tIns="45720" rIns="91440" bIns="45720" rtlCol="0" anchor="b">
            <a:normAutofit/>
          </a:bodyPr>
          <a:lstStyle/>
          <a:p>
            <a:r>
              <a:rPr lang="en-US" dirty="0"/>
              <a:t>… what now?</a:t>
            </a:r>
          </a:p>
        </p:txBody>
      </p:sp>
      <p:cxnSp>
        <p:nvCxnSpPr>
          <p:cNvPr id="14" name="Straight Connector 13">
            <a:extLst>
              <a:ext uri="{FF2B5EF4-FFF2-40B4-BE49-F238E27FC236}">
                <a16:creationId xmlns:a16="http://schemas.microsoft.com/office/drawing/2014/main" id="{B209265E-E0D7-493B-97CE-2263D50C3F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583125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7" name="Rectangle 1">
            <a:extLst>
              <a:ext uri="{FF2B5EF4-FFF2-40B4-BE49-F238E27FC236}">
                <a16:creationId xmlns:a16="http://schemas.microsoft.com/office/drawing/2014/main" id="{B0F4AB4F-A92B-4886-8CC2-9CF08F304CDF}"/>
              </a:ext>
            </a:extLst>
          </p:cNvPr>
          <p:cNvSpPr>
            <a:spLocks noGrp="1" noChangeArrowheads="1"/>
          </p:cNvSpPr>
          <p:nvPr>
            <p:ph idx="1"/>
          </p:nvPr>
        </p:nvSpPr>
        <p:spPr bwMode="auto">
          <a:xfrm>
            <a:off x="4796288" y="960120"/>
            <a:ext cx="6849372" cy="4831080"/>
          </a:xfrm>
          <a:prstGeom prst="rect">
            <a:avLst/>
          </a:prstGeom>
        </p:spPr>
        <p:txBody>
          <a:bodyPr vert="horz" lIns="91440" tIns="45720" rIns="91440" bIns="45720" rtlCol="0" anchor="t" anchorCtr="0">
            <a:normAutofit/>
          </a:bodyPr>
          <a:lstStyle/>
          <a:p>
            <a:pPr>
              <a:spcBef>
                <a:spcPct val="0"/>
              </a:spcBef>
              <a:spcAft>
                <a:spcPts val="600"/>
              </a:spcAft>
              <a:buNone/>
            </a:pPr>
            <a:r>
              <a:rPr lang="en-US" altLang="pt-BR" dirty="0">
                <a:latin typeface="+mj-lt"/>
                <a:ea typeface="+mj-ea"/>
                <a:cs typeface="+mj-cs"/>
              </a:rPr>
              <a:t>$ git add .</a:t>
            </a:r>
          </a:p>
          <a:p>
            <a:pPr>
              <a:spcBef>
                <a:spcPct val="0"/>
              </a:spcBef>
              <a:spcAft>
                <a:spcPts val="600"/>
              </a:spcAft>
              <a:buNone/>
            </a:pPr>
            <a:r>
              <a:rPr lang="en-US" altLang="pt-BR" dirty="0">
                <a:latin typeface="+mj-lt"/>
                <a:ea typeface="+mj-ea"/>
                <a:cs typeface="+mj-cs"/>
              </a:rPr>
              <a:t>$ git commit -m “#2, added some info to Readme“</a:t>
            </a:r>
          </a:p>
          <a:p>
            <a:pPr>
              <a:spcBef>
                <a:spcPct val="0"/>
              </a:spcBef>
              <a:spcAft>
                <a:spcPts val="600"/>
              </a:spcAft>
              <a:buNone/>
            </a:pPr>
            <a:r>
              <a:rPr lang="en-US" altLang="pt-BR" dirty="0">
                <a:latin typeface="+mj-lt"/>
                <a:ea typeface="+mj-ea"/>
                <a:cs typeface="+mj-cs"/>
              </a:rPr>
              <a:t>($ git commit -m “Closes #2, added some info to Readme“)</a:t>
            </a:r>
          </a:p>
          <a:p>
            <a:pPr>
              <a:spcBef>
                <a:spcPct val="0"/>
              </a:spcBef>
              <a:spcAft>
                <a:spcPts val="600"/>
              </a:spcAft>
              <a:buNone/>
            </a:pPr>
            <a:endParaRPr lang="en-US" altLang="pt-BR" dirty="0">
              <a:latin typeface="+mj-lt"/>
              <a:ea typeface="+mj-ea"/>
              <a:cs typeface="+mj-cs"/>
            </a:endParaRPr>
          </a:p>
          <a:p>
            <a:pPr>
              <a:spcBef>
                <a:spcPct val="0"/>
              </a:spcBef>
              <a:spcAft>
                <a:spcPts val="600"/>
              </a:spcAft>
              <a:buNone/>
            </a:pPr>
            <a:r>
              <a:rPr lang="en-US" altLang="pt-BR" dirty="0">
                <a:latin typeface="+mj-lt"/>
                <a:ea typeface="+mj-ea"/>
                <a:cs typeface="+mj-cs"/>
              </a:rPr>
              <a:t>first time only</a:t>
            </a:r>
          </a:p>
          <a:p>
            <a:pPr>
              <a:spcBef>
                <a:spcPct val="0"/>
              </a:spcBef>
              <a:spcAft>
                <a:spcPts val="600"/>
              </a:spcAft>
              <a:buNone/>
            </a:pPr>
            <a:r>
              <a:rPr lang="en-US" altLang="pt-BR" dirty="0">
                <a:latin typeface="+mj-lt"/>
                <a:ea typeface="+mj-ea"/>
                <a:cs typeface="+mj-cs"/>
              </a:rPr>
              <a:t>$ git push --set-upstream origin 1-danilo-readme-edit </a:t>
            </a:r>
          </a:p>
          <a:p>
            <a:pPr>
              <a:spcBef>
                <a:spcPct val="0"/>
              </a:spcBef>
              <a:spcAft>
                <a:spcPts val="600"/>
              </a:spcAft>
              <a:buNone/>
            </a:pPr>
            <a:endParaRPr lang="en-US" altLang="pt-BR" dirty="0">
              <a:latin typeface="+mj-lt"/>
              <a:ea typeface="+mj-ea"/>
              <a:cs typeface="+mj-cs"/>
            </a:endParaRPr>
          </a:p>
          <a:p>
            <a:pPr>
              <a:spcBef>
                <a:spcPct val="0"/>
              </a:spcBef>
              <a:spcAft>
                <a:spcPts val="600"/>
              </a:spcAft>
              <a:buNone/>
            </a:pPr>
            <a:r>
              <a:rPr lang="en-US" altLang="pt-BR" dirty="0">
                <a:latin typeface="+mj-lt"/>
                <a:ea typeface="+mj-ea"/>
                <a:cs typeface="+mj-cs"/>
              </a:rPr>
              <a:t>Then you just use</a:t>
            </a:r>
          </a:p>
          <a:p>
            <a:pPr>
              <a:spcBef>
                <a:spcPct val="0"/>
              </a:spcBef>
              <a:spcAft>
                <a:spcPts val="600"/>
              </a:spcAft>
              <a:buNone/>
            </a:pPr>
            <a:r>
              <a:rPr lang="en-US" altLang="pt-BR" dirty="0">
                <a:latin typeface="+mj-lt"/>
                <a:ea typeface="+mj-ea"/>
                <a:cs typeface="+mj-cs"/>
              </a:rPr>
              <a:t>$ git push</a:t>
            </a:r>
          </a:p>
          <a:p>
            <a:pPr>
              <a:spcBef>
                <a:spcPct val="0"/>
              </a:spcBef>
              <a:spcAft>
                <a:spcPts val="600"/>
              </a:spcAft>
              <a:buNone/>
            </a:pPr>
            <a:endParaRPr lang="en-US" altLang="pt-BR" dirty="0">
              <a:latin typeface="+mj-lt"/>
              <a:ea typeface="+mj-ea"/>
              <a:cs typeface="+mj-cs"/>
            </a:endParaRPr>
          </a:p>
          <a:p>
            <a:pPr>
              <a:spcBef>
                <a:spcPct val="0"/>
              </a:spcBef>
              <a:spcAft>
                <a:spcPts val="600"/>
              </a:spcAft>
              <a:buNone/>
            </a:pPr>
            <a:endParaRPr lang="en-US" altLang="pt-BR" dirty="0">
              <a:latin typeface="+mj-lt"/>
              <a:ea typeface="+mj-ea"/>
              <a:cs typeface="+mj-cs"/>
            </a:endParaRPr>
          </a:p>
        </p:txBody>
      </p:sp>
    </p:spTree>
    <p:extLst>
      <p:ext uri="{BB962C8B-B14F-4D97-AF65-F5344CB8AC3E}">
        <p14:creationId xmlns:p14="http://schemas.microsoft.com/office/powerpoint/2010/main" val="477721625"/>
      </p:ext>
    </p:extLst>
  </p:cSld>
  <p:clrMapOvr>
    <a:masterClrMapping/>
  </p:clrMapOvr>
</p:sld>
</file>

<file path=ppt/theme/theme1.xml><?xml version="1.0" encoding="utf-8"?>
<a:theme xmlns:a="http://schemas.openxmlformats.org/drawingml/2006/main" name="DashVTI">
  <a:themeElements>
    <a:clrScheme name="AnalogousFromDarkSeedLeftStep">
      <a:dk1>
        <a:srgbClr val="000000"/>
      </a:dk1>
      <a:lt1>
        <a:srgbClr val="FFFFFF"/>
      </a:lt1>
      <a:dk2>
        <a:srgbClr val="261A2E"/>
      </a:dk2>
      <a:lt2>
        <a:srgbClr val="F0F3F3"/>
      </a:lt2>
      <a:accent1>
        <a:srgbClr val="C34D5E"/>
      </a:accent1>
      <a:accent2>
        <a:srgbClr val="B13B7E"/>
      </a:accent2>
      <a:accent3>
        <a:srgbClr val="C34DC1"/>
      </a:accent3>
      <a:accent4>
        <a:srgbClr val="823BB1"/>
      </a:accent4>
      <a:accent5>
        <a:srgbClr val="634DC3"/>
      </a:accent5>
      <a:accent6>
        <a:srgbClr val="3B56B1"/>
      </a:accent6>
      <a:hlink>
        <a:srgbClr val="7A52C5"/>
      </a:hlink>
      <a:folHlink>
        <a:srgbClr val="7F7F7F"/>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42B0E7C6-1071-483F-A575-9AF7EE1B96AC}" vid="{E18014FF-B132-4F63-9D72-5B85E99D6417}"/>
    </a:ext>
  </a:extLst>
</a:theme>
</file>

<file path=docProps/app.xml><?xml version="1.0" encoding="utf-8"?>
<Properties xmlns="http://schemas.openxmlformats.org/officeDocument/2006/extended-properties" xmlns:vt="http://schemas.openxmlformats.org/officeDocument/2006/docPropsVTypes">
  <Template>TM10001114[[fn=Gallery]]</Template>
  <TotalTime>3893</TotalTime>
  <Words>223</Words>
  <Application>Microsoft Office PowerPoint</Application>
  <PresentationFormat>Widescreen</PresentationFormat>
  <Paragraphs>33</Paragraphs>
  <Slides>7</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Grandview Display</vt:lpstr>
      <vt:lpstr>DashVTI</vt:lpstr>
      <vt:lpstr>Teamwork &amp; Git</vt:lpstr>
      <vt:lpstr>Git Flow Branch Strategy</vt:lpstr>
      <vt:lpstr>What about us?</vt:lpstr>
      <vt:lpstr>You already know</vt:lpstr>
      <vt:lpstr>Now... creating branches</vt:lpstr>
      <vt:lpstr>... switching branches</vt:lpstr>
      <vt:lpstr>… what now?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Teamwork &amp; Git</dc:title>
  <dc:creator>Danilo Formigoni</dc:creator>
  <cp:lastModifiedBy>Danilo Formigoni</cp:lastModifiedBy>
  <cp:revision>7</cp:revision>
  <dcterms:created xsi:type="dcterms:W3CDTF">2022-04-21T13:09:49Z</dcterms:created>
  <dcterms:modified xsi:type="dcterms:W3CDTF">2022-04-26T01:09:48Z</dcterms:modified>
</cp:coreProperties>
</file>

<file path=docProps/thumbnail.jpeg>
</file>